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81" r:id="rId13"/>
    <p:sldId id="291" r:id="rId14"/>
    <p:sldId id="292" r:id="rId15"/>
    <p:sldId id="309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19" r:id="rId42"/>
    <p:sldId id="321" r:id="rId43"/>
    <p:sldId id="320" r:id="rId44"/>
    <p:sldId id="322" r:id="rId45"/>
    <p:sldId id="323" r:id="rId46"/>
    <p:sldId id="257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2862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A9504-DA99-49E8-92B3-838AE01D1EF5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855E9-DFA2-4A29-AD24-D007FFA2D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9A365-1932-4869-BA35-2ABC946D52F3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6574-0943-437B-A88C-B3987E929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A95BF-50FF-4F8D-A081-5C9AA64C4E4B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D0CC4-8444-4422-9A2D-E9B063304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68378-8DE4-4C24-A215-A5130EA3C677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94A0F-B28A-45EE-9105-4C6CF6B87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E3C6-1EBD-442B-8386-2DC8CE0B376C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AEACB-B2A1-46FD-A8F8-CCABFE9712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797F1-37CF-4F9E-A6BD-89AFDC149287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C8E6C-7D55-4DA6-B586-EEA6D3AF3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A0337-5AF4-49EB-BC5D-437F7B622AE4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23637-2025-455E-9825-66444883A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79F0E-199A-4DFB-ACF2-E43C73F6E76D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4ACD1-E170-4382-A3A2-EADC9B958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766B3-7CD6-4CB9-9721-FFDC8A486203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BA159-40B7-4781-93A9-F51C8F400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CF40A-EF14-47D7-8183-17E18967479C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332A-0566-4602-B622-5D25D0E3A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18E74-5806-432C-B3F4-DD7F1606A481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9AE12-C432-41EE-AAE0-AA7E854FE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AFE0D1-8CEF-415B-BEA2-D656F02A8432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05E61E-7BBF-4F16-ADF4-2D59E8AB3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8538" y="3284538"/>
            <a:ext cx="4967287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24.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323850" y="333375"/>
            <a:ext cx="4103688" cy="3671888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Какое число месяца будет в следующую субботу?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725" y="692150"/>
            <a:ext cx="3311525" cy="2376488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34290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179388" y="404813"/>
            <a:ext cx="4897437" cy="3529012"/>
          </a:xfrm>
          <a:prstGeom prst="cloudCallout">
            <a:avLst>
              <a:gd name="adj1" fmla="val -981"/>
              <a:gd name="adj2" fmla="val 756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Какое число какого месяца является последним днём года?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725" y="549275"/>
            <a:ext cx="3671888" cy="2159000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31 декабря.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3555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9813" y="3429000"/>
            <a:ext cx="30241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https://cdn.culture.ru/images/0d6712a8-53d8-5ee2-986d-af2d39980a5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789363"/>
            <a:ext cx="2555875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288" y="765175"/>
            <a:ext cx="8461375" cy="86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1.Было два кролика- белый и серый. Один из них ел морковку, другой капусту. Белый кролик ел морковку. Что ел серый кролик?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713" y="188913"/>
            <a:ext cx="45370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Тренировка внимания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pic>
        <p:nvPicPr>
          <p:cNvPr id="24580" name="Picture 2" descr="https://www.pngarts.com/files/1/Rabbit-PNG-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700213"/>
            <a:ext cx="4043363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https://90.img.avito.st/image/1/1.4ZUnm7a5TXwRMo95acTvvuM4S3aTuEW-ljhPeJsyR34.B90CZe74QlIBNDoiHcVvcPxOpkJJAQJXils4ka8LPm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652"/>
          <a:stretch>
            <a:fillRect/>
          </a:stretch>
        </p:blipFill>
        <p:spPr bwMode="auto">
          <a:xfrm>
            <a:off x="5092700" y="2420938"/>
            <a:ext cx="38004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288" y="765175"/>
            <a:ext cx="8461375" cy="86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2. У Маши и Тани было по одной собаке: Жучка и </a:t>
            </a:r>
            <a:r>
              <a:rPr lang="ru-RU" sz="2000" b="1" dirty="0" err="1" smtClean="0"/>
              <a:t>Тобик</a:t>
            </a:r>
            <a:r>
              <a:rPr lang="ru-RU" sz="2000" b="1" dirty="0" smtClean="0"/>
              <a:t>. Какая собака была у Тани, если у Маши –Жучка?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713" y="188913"/>
            <a:ext cx="45370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Тренировка внимания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sp>
        <p:nvSpPr>
          <p:cNvPr id="25604" name="AutoShape 2" descr="https://i.pinimg.com/originals/b3/dc/1e/b3dc1e106d0e14240d1347392680ad1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5605" name="Picture 3" descr="C:\Users\Елена\Desktop\b3dc1e106d0e14240d1347392680ad1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557338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288" y="908050"/>
            <a:ext cx="8461375" cy="8651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3. В ряду слов   </a:t>
            </a:r>
            <a:r>
              <a:rPr lang="ru-RU" sz="2800" b="1" dirty="0" smtClean="0"/>
              <a:t>ДРОЗД, КРОТ, ПЕСОК,  МОСТ </a:t>
            </a:r>
            <a:r>
              <a:rPr lang="ru-RU" sz="2400" b="1" dirty="0" smtClean="0"/>
              <a:t>повторяется какой-то звук. Назовите его.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713" y="188913"/>
            <a:ext cx="45370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Тренировка внимания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pic>
        <p:nvPicPr>
          <p:cNvPr id="26628" name="Picture 1" descr="G:\01. Сайт .Архив\Клипарт\dbada4821f2816b8e4c5dcf5df9c704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1989138"/>
            <a:ext cx="3125787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468313" y="2060575"/>
            <a:ext cx="8135937" cy="2447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Серебристых рыбок стайка промелькнула, а за ними мчится хищная 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424862" cy="15113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1. 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8" name="Прямоугольник 2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4779963"/>
            <a:ext cx="4310063" cy="1382712"/>
          </a:xfrm>
          <a:prstGeom prst="rect">
            <a:avLst/>
          </a:prstGeom>
          <a:noFill/>
        </p:spPr>
      </p:pic>
      <p:sp>
        <p:nvSpPr>
          <p:cNvPr id="2765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7653" name="AutoShape 6" descr="https://i.pinimg.com/originals/7f/d7/d1/7fd7d165ea04b784d1ce6409ef90cf4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6391" name="Picture 7" descr="C:\Users\Елена\Desktop\7fd7d165ea04b784d1ce6409ef90cf4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860800"/>
            <a:ext cx="4176713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424862" cy="15113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5288" y="2133600"/>
            <a:ext cx="5329237" cy="1582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Пчелиная стая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называется…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13" y="4779963"/>
            <a:ext cx="4310062" cy="1382712"/>
          </a:xfrm>
          <a:prstGeom prst="rect">
            <a:avLst/>
          </a:prstGeom>
          <a:noFill/>
        </p:spPr>
      </p:pic>
      <p:sp>
        <p:nvSpPr>
          <p:cNvPr id="28676" name="AutoShape 2" descr="https://i.pinimg.com/736x/40/64/74/406474cc072c3da09a999fb92555569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2771" name="Picture 3" descr="C:\Users\Елена\Desktop\406474cc072c3da09a999fb92555569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2636838"/>
            <a:ext cx="3455988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755650" y="692150"/>
            <a:ext cx="7993063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А водитель спозаранку крутит круглую…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pic>
        <p:nvPicPr>
          <p:cNvPr id="31746" name="Picture 2" descr="https://a.d-cd.net/2CAAAgMqbeA-192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989138"/>
            <a:ext cx="424815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539750" y="549275"/>
            <a:ext cx="8353425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Кто шагает с сумкой книг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утром в школу?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6963" y="4346575"/>
            <a:ext cx="4310062" cy="1384300"/>
          </a:xfrm>
          <a:prstGeom prst="rect">
            <a:avLst/>
          </a:prstGeom>
          <a:noFill/>
        </p:spPr>
      </p:pic>
      <p:pic>
        <p:nvPicPr>
          <p:cNvPr id="30723" name="Picture 2" descr="https://masterpiecer-images.s3.yandex.net/cc7bedc1ca6e11efb63e6a69a05b81c1: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94" r="19148"/>
          <a:stretch>
            <a:fillRect/>
          </a:stretch>
        </p:blipFill>
        <p:spPr bwMode="auto">
          <a:xfrm>
            <a:off x="6110288" y="1268413"/>
            <a:ext cx="26384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042988" y="476250"/>
            <a:ext cx="6913562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Что видно на небе только ночью?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7" name="Прямоугольник 2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sp>
        <p:nvSpPr>
          <p:cNvPr id="31747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9699" name="Picture 3" descr="C:\Users\Елена\Desktop\0f2f4c77423e0296cf25e6c3958afa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916113"/>
            <a:ext cx="6364288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331913" y="1484313"/>
            <a:ext cx="3455987" cy="230505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Где живёт лягушка?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5600" y="1773238"/>
            <a:ext cx="3240088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В пруду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6113" y="341313"/>
            <a:ext cx="419893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Держать в уме.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0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3429000"/>
            <a:ext cx="30241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https://masterpiecer-images.s3.yandex.net/10445f75ca6611efa15bfa9c70a2dfc2: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141663"/>
            <a:ext cx="2592388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23850" y="404813"/>
            <a:ext cx="6264275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Какой это мастер на </a:t>
            </a:r>
            <a:r>
              <a:rPr lang="ru-RU" sz="4000" b="1" dirty="0">
                <a:solidFill>
                  <a:schemeClr val="tx1"/>
                </a:solidFill>
              </a:rPr>
              <a:t>стёкла</a:t>
            </a:r>
            <a:r>
              <a:rPr lang="ru-RU" sz="2800" b="1" dirty="0">
                <a:solidFill>
                  <a:schemeClr val="tx1"/>
                </a:solidFill>
              </a:rPr>
              <a:t> нанёс и листья, и травы, и заросли роз?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4779963"/>
            <a:ext cx="4310063" cy="1382712"/>
          </a:xfrm>
          <a:prstGeom prst="rect">
            <a:avLst/>
          </a:prstGeom>
          <a:noFill/>
        </p:spPr>
      </p:pic>
      <p:pic>
        <p:nvPicPr>
          <p:cNvPr id="28674" name="Picture 2" descr="https://avatars.mds.yandex.net/i?id=8b36b7bf2be8a142a8c59c58baeb32f7_l-5088120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1863" y="333375"/>
            <a:ext cx="4402137" cy="617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116013" y="333375"/>
            <a:ext cx="7200900" cy="1008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Эта буква начинает алфавит.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4274" name="Picture 2" descr="http://galerey-room.ru/images/060624_13856943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138196">
            <a:off x="4181475" y="1577975"/>
            <a:ext cx="2832100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8988" y="4919663"/>
            <a:ext cx="4310062" cy="1384300"/>
          </a:xfrm>
          <a:prstGeom prst="rect">
            <a:avLst/>
          </a:prstGeom>
          <a:noFill/>
        </p:spPr>
      </p:pic>
      <p:pic>
        <p:nvPicPr>
          <p:cNvPr id="33796" name="Picture 2" descr="https://masterpiecer-images.s3.yandex.net/458a66d5ca6f11ef97b8d619f5b8fa26: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72" r="27760"/>
          <a:stretch>
            <a:fillRect/>
          </a:stretch>
        </p:blipFill>
        <p:spPr bwMode="auto">
          <a:xfrm>
            <a:off x="0" y="1268413"/>
            <a:ext cx="19621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684213" y="333375"/>
            <a:ext cx="8135937" cy="1582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Серый волк в густом лесу встретил рыжую ...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sp>
        <p:nvSpPr>
          <p:cNvPr id="34819" name="AutoShape 2" descr="https://i.pinimg.com/originals/b2/29/80/b22980bcc724717fb6193aa841fde7c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6627" name="Picture 3" descr="C:\Users\Елена\Desktop\b22980bcc724717fb6193aa841fde7c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341438"/>
            <a:ext cx="5559425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195513" y="333375"/>
            <a:ext cx="4608512" cy="1150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Что такое салочки?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4" name="Прямоугольник 2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pic>
        <p:nvPicPr>
          <p:cNvPr id="35843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1196975"/>
            <a:ext cx="64246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95288" y="333375"/>
            <a:ext cx="8208962" cy="1582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Пять ступенек – лесенка,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на ступеньках – песенка.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8370" name="Picture 2" descr="http://s41.radikal.ru/i093/1003/ac/d0b00b8b308e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353" b="4565"/>
          <a:stretch>
            <a:fillRect/>
          </a:stretch>
        </p:blipFill>
        <p:spPr bwMode="auto">
          <a:xfrm>
            <a:off x="468313" y="1916113"/>
            <a:ext cx="84724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611188" y="404813"/>
            <a:ext cx="8208962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Где рыбам зиму жить тепло, там стены – толстое стекло?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4850" y="5065713"/>
            <a:ext cx="4706938" cy="1384300"/>
          </a:xfrm>
          <a:prstGeom prst="rect">
            <a:avLst/>
          </a:prstGeom>
          <a:noFill/>
        </p:spPr>
      </p:pic>
      <p:sp>
        <p:nvSpPr>
          <p:cNvPr id="37891" name="AutoShape 2" descr="https://i.pinimg.com/736x/25/73/c1/2573c1327c6a7969b13c139f8681cf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5" name="Picture 3" descr="C:\Users\Елена\Desktop\ce7ff9fdc7858d10ed981cbc488b43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1916113"/>
            <a:ext cx="3738562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900113" y="333375"/>
            <a:ext cx="7200900" cy="1582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Не сеют, не сажают, а сами вырастают?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9488" y="5065713"/>
            <a:ext cx="4310062" cy="1384300"/>
          </a:xfrm>
          <a:prstGeom prst="rect">
            <a:avLst/>
          </a:prstGeom>
          <a:noFill/>
        </p:spPr>
      </p:pic>
      <p:pic>
        <p:nvPicPr>
          <p:cNvPr id="22529" name="Picture 1" descr="G:\01. Сайт .Архив\Клипарт\f12b498770904c5e5036d6f41b03123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1844675"/>
            <a:ext cx="342106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95288" y="549275"/>
            <a:ext cx="8208962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Всех на свете обшивает,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что сошьёт – не надевает?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60418" name="Picture 2" descr="http://center.volzhsky.ru/application/sectionfiles/img/c85d4ccaa69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916113"/>
            <a:ext cx="3992563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50825" y="549275"/>
            <a:ext cx="7634288" cy="1584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В руках у детворы от радости танцуют воздушные…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" y="4992688"/>
            <a:ext cx="4310063" cy="1384300"/>
          </a:xfrm>
          <a:prstGeom prst="rect">
            <a:avLst/>
          </a:prstGeom>
          <a:noFill/>
        </p:spPr>
      </p:pic>
      <p:sp>
        <p:nvSpPr>
          <p:cNvPr id="4096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64" name="AutoShape 4" descr="https://i.pinimg.com/originals/ab/30/53/ab30539c302645c76b201c303ec38bdc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485" name="Picture 5" descr="C:\Users\Елена\Desktop\ab30539c302645c76b201c303ec38bd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000" y="2205038"/>
            <a:ext cx="2541588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25" r="22906"/>
          <a:stretch>
            <a:fillRect/>
          </a:stretch>
        </p:blipFill>
        <p:spPr bwMode="auto">
          <a:xfrm>
            <a:off x="3276600" y="1916113"/>
            <a:ext cx="18891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95288" y="333375"/>
            <a:ext cx="8280400" cy="1582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Всю жизнь ходят в </a:t>
            </a:r>
            <a:r>
              <a:rPr lang="ru-RU" sz="4000" b="1" dirty="0" err="1">
                <a:solidFill>
                  <a:schemeClr val="tx1"/>
                </a:solidFill>
              </a:rPr>
              <a:t>обгонку</a:t>
            </a:r>
            <a:r>
              <a:rPr lang="ru-RU" sz="4000" b="1" dirty="0">
                <a:solidFill>
                  <a:schemeClr val="tx1"/>
                </a:solidFill>
              </a:rPr>
              <a:t>, а обогнать друг друга не могут?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Прямоугольник 2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  <p:sp>
        <p:nvSpPr>
          <p:cNvPr id="41987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988" name="Picture 3" descr="C:\Users\Елена\Desktop\1621885049_97135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1773238"/>
            <a:ext cx="4089400" cy="330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539750" y="908050"/>
            <a:ext cx="3887788" cy="2233613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Кто живёт в улье?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651500" y="765175"/>
            <a:ext cx="2881313" cy="2016125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Пчёлы.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5363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500438"/>
            <a:ext cx="30241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AutoShape 2" descr="https://i.pinimg.com/736x/07/91/ed/0791ed192bbf187f914693a67fc003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4076700"/>
            <a:ext cx="2732087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644900"/>
            <a:ext cx="23971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971550" y="549275"/>
            <a:ext cx="7848600" cy="1008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Всегда во рту, а не проглотишь?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63490" name="Picture 2" descr="http://s50.radikal.ru/i129/1006/0e/0f58bf69c416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726" r="50752" b="5887"/>
          <a:stretch>
            <a:fillRect/>
          </a:stretch>
        </p:blipFill>
        <p:spPr bwMode="auto">
          <a:xfrm>
            <a:off x="2484438" y="1406525"/>
            <a:ext cx="3671887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Прямоугольник 2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6463" y="5065713"/>
            <a:ext cx="4310062" cy="13843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827088" y="549275"/>
            <a:ext cx="7273925" cy="647700"/>
          </a:xfrm>
        </p:spPr>
        <p:txBody>
          <a:bodyPr/>
          <a:lstStyle/>
          <a:p>
            <a:r>
              <a:rPr lang="ru-RU" sz="2000" b="1" smtClean="0"/>
              <a:t> </a:t>
            </a:r>
            <a:r>
              <a:rPr lang="ru-RU" sz="2800" b="1" smtClean="0"/>
              <a:t>Какие слова у тебя получились?</a:t>
            </a:r>
            <a:endParaRPr lang="ru-RU" sz="2000" b="1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684213" y="2060575"/>
            <a:ext cx="230346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76600" y="2060575"/>
            <a:ext cx="2735263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Малина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372225" y="1989138"/>
            <a:ext cx="2303463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Вишня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11188" y="3933825"/>
            <a:ext cx="504031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 эти слова можно назвать одним словом?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00338" y="5157788"/>
            <a:ext cx="273526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Ягоды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039" name="Picture 2" descr="https://masterpiecer-images.s3.yandex.net/cc7bedc1ca6e11efb63e6a69a05b81c1: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94" r="19148"/>
          <a:stretch>
            <a:fillRect/>
          </a:stretch>
        </p:blipFill>
        <p:spPr bwMode="auto">
          <a:xfrm>
            <a:off x="7092950" y="2997200"/>
            <a:ext cx="1787525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200900" cy="8651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2. Отражение нарисовано неточно. Художник допустил здесь 7 ошибок. Найди их. 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4" name="Picture 2" descr="D:\Презентации\Математика\Умники и умницы 2 класс\Тетрадь 2 класс 2 часть\Image007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33261" t="72627" r="24782" b="9958"/>
          <a:stretch>
            <a:fillRect/>
          </a:stretch>
        </p:blipFill>
        <p:spPr bwMode="auto">
          <a:xfrm>
            <a:off x="1344613" y="981075"/>
            <a:ext cx="6748462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Овал 35"/>
          <p:cNvSpPr/>
          <p:nvPr/>
        </p:nvSpPr>
        <p:spPr>
          <a:xfrm>
            <a:off x="1908175" y="2565400"/>
            <a:ext cx="576263" cy="3587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195513" y="2060575"/>
            <a:ext cx="504825" cy="360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339975" y="2060575"/>
            <a:ext cx="287338" cy="4111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132138" y="2492375"/>
            <a:ext cx="287337" cy="338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6084888" y="2133600"/>
            <a:ext cx="287337" cy="338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875463" y="2781300"/>
            <a:ext cx="288925" cy="338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 rot="3197136">
            <a:off x="7424737" y="2363788"/>
            <a:ext cx="773113" cy="3381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1835150" y="908050"/>
            <a:ext cx="5329238" cy="1441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1116013" y="29972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619250" y="37893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124075" y="45815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843213" y="51577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779838" y="5229225"/>
            <a:ext cx="1223962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003800" y="51577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659563" y="37893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235825" y="29972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795963" y="4437063"/>
            <a:ext cx="1223962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26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5076825" y="2781300"/>
            <a:ext cx="1223963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45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300788" y="270827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619250" y="37893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843213" y="51577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5003800" y="51577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659563" y="37893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-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03350" y="0"/>
            <a:ext cx="698500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 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6098" name="AutoShape 2" descr="https://masterpiecer-images.s3.yandex.net/140ff920ca6f11ef98fa0e7f2f591fdc: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6099" name="Picture 4" descr="https://masterpiecer-images.s3.yandex.net/2250189eca6f11efa27aca1a2988ea3c: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525" r="20319"/>
          <a:stretch>
            <a:fillRect/>
          </a:stretch>
        </p:blipFill>
        <p:spPr bwMode="auto">
          <a:xfrm>
            <a:off x="0" y="3573463"/>
            <a:ext cx="1187450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  <p:bldP spid="5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1908175" y="476250"/>
            <a:ext cx="5327650" cy="1439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971550" y="242093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9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76375" y="32131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979613" y="40052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700338" y="45815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635375" y="4652963"/>
            <a:ext cx="1223963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859338" y="45815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651500" y="3860800"/>
            <a:ext cx="1223963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20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516688" y="32131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476375" y="32131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700338" y="45815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859338" y="45815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7019925" y="242093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0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7118" name="Picture 4" descr="https://masterpiecer-images.s3.yandex.net/2250189eca6f11efa27aca1a2988ea3c: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525" r="20319"/>
          <a:stretch>
            <a:fillRect/>
          </a:stretch>
        </p:blipFill>
        <p:spPr bwMode="auto">
          <a:xfrm>
            <a:off x="0" y="3573463"/>
            <a:ext cx="1187450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1835150" y="476250"/>
            <a:ext cx="5329238" cy="1439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971550" y="242093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76375" y="32131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3635375" y="4941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771775" y="47974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1908175" y="3933825"/>
            <a:ext cx="1223963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572000" y="4941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372225" y="42926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5508625" y="47244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732588" y="3213100"/>
            <a:ext cx="1223962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5651500" y="2133600"/>
            <a:ext cx="1223963" cy="1130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875463" y="227647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476375" y="32131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771775" y="4797425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572000" y="4941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372225" y="42926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</a:rPr>
              <a:t>-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48145" name="Picture 4" descr="https://masterpiecer-images.s3.yandex.net/2250189eca6f11efa27aca1a2988ea3c: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525" r="20319"/>
          <a:stretch>
            <a:fillRect/>
          </a:stretch>
        </p:blipFill>
        <p:spPr bwMode="auto">
          <a:xfrm>
            <a:off x="0" y="3573463"/>
            <a:ext cx="1187450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  <p:bldP spid="5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468313" y="549275"/>
            <a:ext cx="7704137" cy="2447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Перед вами </a:t>
            </a:r>
            <a:r>
              <a:rPr lang="ru-RU" sz="2400" b="1" dirty="0" err="1">
                <a:solidFill>
                  <a:schemeClr val="tx1"/>
                </a:solidFill>
              </a:rPr>
              <a:t>слоговица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Потрудитесь ухитриться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Слоговицу</a:t>
            </a:r>
            <a:r>
              <a:rPr lang="ru-RU" sz="2400" b="1" dirty="0">
                <a:solidFill>
                  <a:schemeClr val="tx1"/>
                </a:solidFill>
              </a:rPr>
              <a:t> разгадать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 слова все – </a:t>
            </a:r>
            <a:r>
              <a:rPr lang="ru-RU" sz="2400" b="1" dirty="0" err="1">
                <a:solidFill>
                  <a:schemeClr val="tx1"/>
                </a:solidFill>
              </a:rPr>
              <a:t>все</a:t>
            </a:r>
            <a:r>
              <a:rPr lang="ru-RU" sz="2400" b="1" dirty="0">
                <a:solidFill>
                  <a:schemeClr val="tx1"/>
                </a:solidFill>
              </a:rPr>
              <a:t> назвать.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(Цифры – это слоги. Одинаковые слоги обозначены одинаковыми цифрами.)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00113" y="3644900"/>
            <a:ext cx="2808287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2 – 3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35375" y="3500438"/>
            <a:ext cx="3457575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зимой дороги расчищает: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771775" y="0"/>
            <a:ext cx="3009900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5. Игра «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</a:rPr>
              <a:t>Слоговица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».</a:t>
            </a:r>
            <a:endParaRPr lang="ru-RU" sz="2400" dirty="0"/>
          </a:p>
        </p:txBody>
      </p:sp>
      <p:pic>
        <p:nvPicPr>
          <p:cNvPr id="49" name="Прямоугольник 4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0350" y="4992688"/>
            <a:ext cx="5576888" cy="1384300"/>
          </a:xfrm>
          <a:prstGeom prst="rect">
            <a:avLst/>
          </a:prstGeom>
          <a:noFill/>
        </p:spPr>
      </p:pic>
      <p:pic>
        <p:nvPicPr>
          <p:cNvPr id="49158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0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971550" y="1052513"/>
            <a:ext cx="230505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– 4  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851275" y="981075"/>
            <a:ext cx="4681538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во влажной почве прорастает: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00113" y="2276475"/>
            <a:ext cx="2592387" cy="8651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 – НО  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55650" y="3573463"/>
            <a:ext cx="3024188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5 – 4  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995738" y="3284538"/>
            <a:ext cx="4679950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игра для взрослых и детей: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2" name="Прямоугольник 5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5065713"/>
            <a:ext cx="4560888" cy="1384300"/>
          </a:xfrm>
          <a:prstGeom prst="rect">
            <a:avLst/>
          </a:prstGeom>
          <a:noFill/>
        </p:spPr>
      </p:pic>
      <p:pic>
        <p:nvPicPr>
          <p:cNvPr id="50183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4221163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 animBg="1"/>
      <p:bldP spid="47" grpId="0"/>
      <p:bldP spid="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755650" y="2636838"/>
            <a:ext cx="3960813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4 – 4 – 6   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03800" y="2349500"/>
            <a:ext cx="3744913" cy="1366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один из грозных кораблей: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4" name="Прямоугольник 4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63" y="4852988"/>
            <a:ext cx="7021512" cy="1382712"/>
          </a:xfrm>
          <a:prstGeom prst="rect">
            <a:avLst/>
          </a:prstGeom>
          <a:noFill/>
        </p:spPr>
      </p:pic>
      <p:pic>
        <p:nvPicPr>
          <p:cNvPr id="51204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0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762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6. Подбери нужный антоним к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042988" y="981075"/>
            <a:ext cx="2736850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Тихая улица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Тихий голос</a:t>
            </a: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3779838" y="1484313"/>
            <a:ext cx="1439862" cy="5762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3708400" y="1484313"/>
            <a:ext cx="1439863" cy="57626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148263" y="981075"/>
            <a:ext cx="3311525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громкий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оживлённый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68313" y="2420938"/>
            <a:ext cx="3743325" cy="1512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Прямые волосы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Прямая палка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5219700" y="2420938"/>
            <a:ext cx="3313113" cy="1512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кривая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кудрявые</a:t>
            </a: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4140200" y="2997200"/>
            <a:ext cx="1079500" cy="5032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4140200" y="2997200"/>
            <a:ext cx="1152525" cy="50323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468313" y="4149725"/>
            <a:ext cx="3743325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Старый сад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Старая квартира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292725" y="4149725"/>
            <a:ext cx="3311525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молодой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новый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4211638" y="4652963"/>
            <a:ext cx="11525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4140200" y="5229225"/>
            <a:ext cx="12239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38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4508500"/>
            <a:ext cx="2181225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/>
      <p:bldP spid="64" grpId="0"/>
      <p:bldP spid="65" grpId="0"/>
      <p:bldP spid="70" grpId="0"/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468313" y="1052513"/>
            <a:ext cx="3743325" cy="252095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Когда цветёт ландыш?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651500" y="1268413"/>
            <a:ext cx="2592388" cy="1512887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 мае.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6387" name="AutoShape 2" descr="https://i.pinimg.com/originals/f5/de/5c/f5de5cab70445a1bfd43de4f458eeca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6388" name="Picture 3" descr="C:\Users\Елена\Desktop\f5de5cab70445a1bfd43de4f458eeca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08500"/>
            <a:ext cx="91440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2997200"/>
            <a:ext cx="34559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6337300" cy="10080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нужный антоним к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39750" y="1773238"/>
            <a:ext cx="3744913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Добрый совет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Добрый человек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156325" y="1773238"/>
            <a:ext cx="1871663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злой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плохой</a:t>
            </a: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4284663" y="2276475"/>
            <a:ext cx="1871662" cy="576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4284663" y="2349500"/>
            <a:ext cx="1871662" cy="50323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468313" y="3860800"/>
            <a:ext cx="4032250" cy="1512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Открытое окно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Открытый человек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Открытая вражда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940425" y="3860800"/>
            <a:ext cx="2447925" cy="1512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тайный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закрытый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замкнутый</a:t>
            </a:r>
          </a:p>
        </p:txBody>
      </p:sp>
      <p:cxnSp>
        <p:nvCxnSpPr>
          <p:cNvPr id="72" name="Прямая соединительная линия 71"/>
          <p:cNvCxnSpPr>
            <a:endCxn id="71" idx="1"/>
          </p:cNvCxnSpPr>
          <p:nvPr/>
        </p:nvCxnSpPr>
        <p:spPr>
          <a:xfrm>
            <a:off x="4500563" y="4149725"/>
            <a:ext cx="1439862" cy="466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4427538" y="4149725"/>
            <a:ext cx="1584325" cy="10795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500563" y="4652963"/>
            <a:ext cx="1439862" cy="4683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59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0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70" grpId="0"/>
      <p:bldP spid="7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3" descr="G:\Разработки  2 класс 23-24\Холодова методички и уроки 2 класс\2 класс Умники и умницы новый\Умники и умницы 2 часть\22.png"/>
          <p:cNvPicPr>
            <a:picLocks noChangeAspect="1" noChangeArrowheads="1"/>
          </p:cNvPicPr>
          <p:nvPr/>
        </p:nvPicPr>
        <p:blipFill>
          <a:blip r:embed="rId2"/>
          <a:srcRect l="14116" t="2509" b="41040"/>
          <a:stretch>
            <a:fillRect/>
          </a:stretch>
        </p:blipFill>
        <p:spPr bwMode="auto">
          <a:xfrm>
            <a:off x="468313" y="476250"/>
            <a:ext cx="64643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2" descr="https://masterpiecer-images.s3.yandex.net/cc7bedc1ca6e11efb63e6a69a05b81c1: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94" r="19148"/>
          <a:stretch>
            <a:fillRect/>
          </a:stretch>
        </p:blipFill>
        <p:spPr bwMode="auto">
          <a:xfrm>
            <a:off x="6732588" y="1484313"/>
            <a:ext cx="26384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G:\Разработки  2 класс 23-24\Холодова методички и уроки 2 класс\2 класс Умники и умницы новый\Умники и умницы 2 часть\22.png"/>
          <p:cNvPicPr>
            <a:picLocks noChangeAspect="1" noChangeArrowheads="1"/>
          </p:cNvPicPr>
          <p:nvPr/>
        </p:nvPicPr>
        <p:blipFill>
          <a:blip r:embed="rId2"/>
          <a:srcRect l="16759" t="59380" r="16193" b="23477"/>
          <a:stretch>
            <a:fillRect/>
          </a:stretch>
        </p:blipFill>
        <p:spPr bwMode="auto">
          <a:xfrm>
            <a:off x="323850" y="981075"/>
            <a:ext cx="86090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750" y="4652963"/>
            <a:ext cx="8353425" cy="10779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Если вначале думать, а потом действовать, многих неприятностей можно избежать.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G:\Разработки  2 класс 23-24\Холодова методички и уроки 2 класс\2 класс Умники и умницы новый\Умники и умницы 2 часть\23.png"/>
          <p:cNvPicPr>
            <a:picLocks noChangeAspect="1" noChangeArrowheads="1"/>
          </p:cNvPicPr>
          <p:nvPr/>
        </p:nvPicPr>
        <p:blipFill>
          <a:blip r:embed="rId2"/>
          <a:srcRect l="7732" t="4396" r="5666" b="64835"/>
          <a:stretch>
            <a:fillRect/>
          </a:stretch>
        </p:blipFill>
        <p:spPr bwMode="auto">
          <a:xfrm>
            <a:off x="468313" y="1773238"/>
            <a:ext cx="84963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G:\Разработки  2 класс 23-24\Холодова методички и уроки 2 класс\2 класс Умники и умницы новый\Умники и умницы 2 часть\22.png"/>
          <p:cNvPicPr>
            <a:picLocks noChangeAspect="1" noChangeArrowheads="1"/>
          </p:cNvPicPr>
          <p:nvPr/>
        </p:nvPicPr>
        <p:blipFill>
          <a:blip r:embed="rId3"/>
          <a:srcRect l="8263" t="82361" b="7179"/>
          <a:stretch>
            <a:fillRect/>
          </a:stretch>
        </p:blipFill>
        <p:spPr bwMode="auto">
          <a:xfrm>
            <a:off x="468313" y="620713"/>
            <a:ext cx="80819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92275" y="0"/>
            <a:ext cx="6335713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6324" name="Picture 2" descr="https://masterpiecer-images.s3.yandex.net/cc7bedc1ca6e11efb63e6a69a05b81c1: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894" r="19148"/>
          <a:stretch>
            <a:fillRect/>
          </a:stretch>
        </p:blipFill>
        <p:spPr bwMode="auto">
          <a:xfrm>
            <a:off x="7812088" y="1844675"/>
            <a:ext cx="1160462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G:\Разработки  2 класс 23-24\Холодова методички и уроки 2 класс\2 класс Умники и умницы новый\Умники и умницы 2 часть\23.png"/>
          <p:cNvPicPr>
            <a:picLocks noChangeAspect="1" noChangeArrowheads="1"/>
          </p:cNvPicPr>
          <p:nvPr/>
        </p:nvPicPr>
        <p:blipFill>
          <a:blip r:embed="rId2"/>
          <a:srcRect l="9279" t="34065" r="6189" b="29671"/>
          <a:stretch>
            <a:fillRect/>
          </a:stretch>
        </p:blipFill>
        <p:spPr bwMode="auto">
          <a:xfrm>
            <a:off x="179388" y="620713"/>
            <a:ext cx="894556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G:\Разработки  2 класс 23-24\Холодова методички и уроки 2 класс\2 класс Умники и умницы новый\Умники и умницы 2 часть\23.png"/>
          <p:cNvPicPr>
            <a:picLocks noChangeAspect="1" noChangeArrowheads="1"/>
          </p:cNvPicPr>
          <p:nvPr/>
        </p:nvPicPr>
        <p:blipFill>
          <a:blip r:embed="rId2"/>
          <a:srcRect l="3093" t="70329" r="5666" b="6593"/>
          <a:stretch>
            <a:fillRect/>
          </a:stretch>
        </p:blipFill>
        <p:spPr bwMode="auto">
          <a:xfrm>
            <a:off x="242888" y="2276475"/>
            <a:ext cx="89011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79613" y="260350"/>
            <a:ext cx="4608512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8371" name="Picture 1" descr="G:\01. Сайт .Архив\Клипарт\7add3d922782f9a72f48ca2a4bdc89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2775" y="0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88113"/>
            <a:ext cx="6864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презентации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539750" y="1052513"/>
            <a:ext cx="4176713" cy="230505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Чем копают огород?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725" y="1341438"/>
            <a:ext cx="3311525" cy="1727200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Лопатой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7411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429000"/>
            <a:ext cx="30241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AutoShape 2" descr="https://us.123rf.com/450wm/concordcollections/concordcollections1506/concordcollections150603757/40761043-a-wonderful-beginning-home-garden-helper-tool-specially-fitted-for-small-hands-designs-by-concord.jpg?ver=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987" name="Picture 3" descr="C:\Users\Елена\Desktop\40761043-a-wonderful-beginning-home-garden-helper-tool-specially-fitted-for-small-hands-designs-by-concor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65329">
            <a:off x="1316038" y="4135438"/>
            <a:ext cx="20669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0" y="765175"/>
            <a:ext cx="4500563" cy="3095625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Из чего делают растительное масло?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4572000" y="333375"/>
            <a:ext cx="4392613" cy="3167063"/>
          </a:xfrm>
          <a:prstGeom prst="cloudCallout">
            <a:avLst>
              <a:gd name="adj1" fmla="val -269"/>
              <a:gd name="adj2" fmla="val 1063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Из подсолнечника, кукурузы и других растений.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8435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34290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https://s.alicdn.com/@sc04/kf/A2c45841e1d6141ff99b69e7fca00367a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077"/>
          <a:stretch>
            <a:fillRect/>
          </a:stretch>
        </p:blipFill>
        <p:spPr bwMode="auto">
          <a:xfrm>
            <a:off x="468313" y="2852738"/>
            <a:ext cx="2705100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0" y="333375"/>
            <a:ext cx="4824413" cy="3600450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Какой герой сказки от многих ушёл, а накормил лису?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725" y="1341438"/>
            <a:ext cx="3600450" cy="1727200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Колобок.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9459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34290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https://fsd.multiurok.ru/html/2020/11/23/s_5fbc11baf0159/1574762_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975100"/>
            <a:ext cx="309562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250825" y="404813"/>
            <a:ext cx="5113338" cy="2879725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Что за самоуверенный толстячок жил на крыше?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725" y="836613"/>
            <a:ext cx="3382963" cy="2232025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1"/>
                </a:solidFill>
              </a:rPr>
              <a:t>Карлсон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3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34290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https://avatars.mds.yandex.net/i?id=84c7d06b98ae2e1b7d230a1241122172_l-4937366-images-thumbs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3429000"/>
            <a:ext cx="3198812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Выноска-облако 22"/>
          <p:cNvSpPr/>
          <p:nvPr/>
        </p:nvSpPr>
        <p:spPr>
          <a:xfrm>
            <a:off x="468313" y="476250"/>
            <a:ext cx="5111750" cy="2881313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Это маленькие кони, а зовут их просто…?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6084888" y="692150"/>
            <a:ext cx="2808287" cy="1728788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Пони.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1507" name="Picture 2" descr="G:\01. Сайт .Архив\Клипарт\f94cd9c1818082d45f323618c54cb7f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3429000"/>
            <a:ext cx="30241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AutoShape 2" descr="https://i.pinimg.com/originals/cc/5e/b2/cc5eb21954c66cbc8f43d49e5e8b447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7891" name="Picture 3" descr="C:\Users\Елена\Desktop\cc5eb21954c66cbc8f43d49e5e8b447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508500"/>
            <a:ext cx="49911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547</Words>
  <Application>Microsoft Office PowerPoint</Application>
  <PresentationFormat>Экран (4:3)</PresentationFormat>
  <Paragraphs>146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1.Было два кролика- белый и серый. Один из них ел морковку, другой капусту. Белый кролик ел морковку. Что ел серый кролик?</vt:lpstr>
      <vt:lpstr>2. У Маши и Тани было по одной собаке: Жучка и Тобик. Какая собака была у Тани, если у Маши –Жучка?</vt:lpstr>
      <vt:lpstr>3. В ряду слов   ДРОЗД, КРОТ, ПЕСОК,  МОСТ повторяется какой-то звук. Назовите его.</vt:lpstr>
      <vt:lpstr>1. 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 Какие слова у тебя получились?</vt:lpstr>
      <vt:lpstr>2. Отражение нарисовано неточно. Художник допустил здесь 7 ошибок. Найди их. </vt:lpstr>
      <vt:lpstr>Слайд 33</vt:lpstr>
      <vt:lpstr>Слайд 34</vt:lpstr>
      <vt:lpstr>Слайд 35</vt:lpstr>
      <vt:lpstr>Слайд 36</vt:lpstr>
      <vt:lpstr>Слайд 37</vt:lpstr>
      <vt:lpstr>Слайд 38</vt:lpstr>
      <vt:lpstr>6. Подбери нужный антоним к многозначным словам.</vt:lpstr>
      <vt:lpstr>Подбери нужный антоним к многозначным словам.</vt:lpstr>
      <vt:lpstr>Слайд 41</vt:lpstr>
      <vt:lpstr>Слайд 42</vt:lpstr>
      <vt:lpstr>Слайд 43</vt:lpstr>
      <vt:lpstr>Слайд 44</vt:lpstr>
      <vt:lpstr>Слайд 45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118</cp:revision>
  <dcterms:modified xsi:type="dcterms:W3CDTF">2025-12-03T12:00:20Z</dcterms:modified>
</cp:coreProperties>
</file>